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64" r:id="rId2"/>
  </p:sldMasterIdLst>
  <p:notesMasterIdLst>
    <p:notesMasterId r:id="rId23"/>
  </p:notesMasterIdLst>
  <p:handoutMasterIdLst>
    <p:handoutMasterId r:id="rId24"/>
  </p:handoutMasterIdLst>
  <p:sldIdLst>
    <p:sldId id="256" r:id="rId3"/>
    <p:sldId id="295" r:id="rId4"/>
    <p:sldId id="271" r:id="rId5"/>
    <p:sldId id="296" r:id="rId6"/>
    <p:sldId id="299" r:id="rId7"/>
    <p:sldId id="308" r:id="rId8"/>
    <p:sldId id="297" r:id="rId9"/>
    <p:sldId id="274" r:id="rId10"/>
    <p:sldId id="304" r:id="rId11"/>
    <p:sldId id="305" r:id="rId12"/>
    <p:sldId id="301" r:id="rId13"/>
    <p:sldId id="300" r:id="rId14"/>
    <p:sldId id="306" r:id="rId15"/>
    <p:sldId id="307" r:id="rId16"/>
    <p:sldId id="309" r:id="rId17"/>
    <p:sldId id="310" r:id="rId18"/>
    <p:sldId id="278" r:id="rId19"/>
    <p:sldId id="312" r:id="rId20"/>
    <p:sldId id="311" r:id="rId21"/>
    <p:sldId id="281" r:id="rId22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14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184" autoAdjust="0"/>
    <p:restoredTop sz="85392" autoAdjust="0"/>
  </p:normalViewPr>
  <p:slideViewPr>
    <p:cSldViewPr>
      <p:cViewPr varScale="1">
        <p:scale>
          <a:sx n="59" d="100"/>
          <a:sy n="59" d="100"/>
        </p:scale>
        <p:origin x="82" y="643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en-US"/>
              <a:t>1/31/2017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en-US"/>
              <a:t>1/31/2017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9857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– key exchange security model not clear</a:t>
            </a:r>
          </a:p>
          <a:p>
            <a:r>
              <a:rPr lang="en-US" dirty="0"/>
              <a:t>Will</a:t>
            </a:r>
            <a:r>
              <a:rPr lang="en-US" baseline="0" dirty="0"/>
              <a:t> audience understand these security notions? – I’m guessing probably not, so don’t spend lots of time on this page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638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7415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2251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725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people may question Grover algorithm and AES key</a:t>
            </a:r>
            <a:r>
              <a:rPr lang="en-US" baseline="0" dirty="0"/>
              <a:t> search. </a:t>
            </a:r>
          </a:p>
          <a:p>
            <a:endParaRPr lang="en-US" baseline="0" dirty="0"/>
          </a:p>
          <a:p>
            <a:r>
              <a:rPr lang="en-US" dirty="0"/>
              <a:t>We don't need to put it on the slide, but it probably is good to mention the impact on symmetric key cryptography (like AES).</a:t>
            </a:r>
          </a:p>
          <a:p>
            <a:endParaRPr lang="en-US" dirty="0"/>
          </a:p>
          <a:p>
            <a:r>
              <a:rPr lang="en-US" dirty="0"/>
              <a:t>Here we probably</a:t>
            </a:r>
            <a:r>
              <a:rPr lang="en-US" baseline="0" dirty="0"/>
              <a:t> should say the difference between the Shor algorithm and Grover algorithm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1468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Maybe this should be "Announcement of finalized requirements and criteria" or something similar.  After all, it won't be our last announcement.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858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4964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Are these all proper examples? Shall we use more advanced</a:t>
            </a:r>
            <a:r>
              <a:rPr lang="en-US" baseline="0" dirty="0"/>
              <a:t> version?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5605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one-in-seven chance that some fundamental public-key crypto will be broken by quantum by 2026, and a one-in-two chance of the same by 2031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365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Second bullet, look for the term Rene used in the early draft</a:t>
            </a:r>
          </a:p>
          <a:p>
            <a:r>
              <a:rPr lang="en-US" dirty="0"/>
              <a:t>In February we didn't give very many details to warrant calling it a "draft call for proposals".  Maybe we should say "NIST announced details for its preliminary call for proposals in February 2016“</a:t>
            </a:r>
          </a:p>
          <a:p>
            <a:r>
              <a:rPr lang="en-US" dirty="0">
                <a:solidFill>
                  <a:srgbClr val="FF0000"/>
                </a:solidFill>
              </a:rPr>
              <a:t>Please check the</a:t>
            </a:r>
            <a:r>
              <a:rPr lang="en-US" baseline="0" dirty="0">
                <a:solidFill>
                  <a:srgbClr val="FF0000"/>
                </a:solidFill>
              </a:rPr>
              <a:t> third bullet and sub-bullet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0369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8883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Are all the important other properties covered?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808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8539" y="2514601"/>
            <a:ext cx="8913077" cy="2262781"/>
          </a:xfrm>
        </p:spPr>
        <p:txBody>
          <a:bodyPr anchor="b">
            <a:normAutofit/>
          </a:bodyPr>
          <a:lstStyle>
            <a:lvl1pPr>
              <a:defRPr sz="53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8539" y="4777380"/>
            <a:ext cx="8913077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1"/>
            <a:ext cx="1744198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674" y="4529541"/>
            <a:ext cx="779564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763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8538" y="609600"/>
            <a:ext cx="8913077" cy="3117040"/>
          </a:xfrm>
        </p:spPr>
        <p:txBody>
          <a:bodyPr anchor="ctr">
            <a:normAutofit/>
          </a:bodyPr>
          <a:lstStyle>
            <a:lvl1pPr algn="l">
              <a:defRPr sz="47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8538" y="4354046"/>
            <a:ext cx="8913077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7" y="31781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674" y="3244140"/>
            <a:ext cx="779564" cy="365125"/>
          </a:xfrm>
        </p:spPr>
        <p:txBody>
          <a:bodyPr/>
          <a:lstStyle/>
          <a:p>
            <a:fld id="{F36C87F6-986D-49E6-AF40-1B3A1EE806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521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207" y="609600"/>
            <a:ext cx="8391740" cy="2895600"/>
          </a:xfrm>
        </p:spPr>
        <p:txBody>
          <a:bodyPr anchor="ctr">
            <a:normAutofit/>
          </a:bodyPr>
          <a:lstStyle>
            <a:lvl1pPr algn="l">
              <a:defRPr sz="47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4159" y="3505200"/>
            <a:ext cx="7534591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8538" y="4354046"/>
            <a:ext cx="8913077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7" y="31781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674" y="3244140"/>
            <a:ext cx="779564" cy="365125"/>
          </a:xfrm>
        </p:spPr>
        <p:txBody>
          <a:bodyPr/>
          <a:lstStyle/>
          <a:p>
            <a:fld id="{F36C87F6-986D-49E6-AF40-1B3A1EE806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010" y="648005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1958" y="290530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r>
              <a:rPr lang="en-US" sz="7998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8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8539" y="2438401"/>
            <a:ext cx="8913078" cy="2724845"/>
          </a:xfrm>
        </p:spPr>
        <p:txBody>
          <a:bodyPr anchor="b">
            <a:normAutofit/>
          </a:bodyPr>
          <a:lstStyle>
            <a:lvl1pPr algn="l">
              <a:defRPr sz="479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8539" y="5181600"/>
            <a:ext cx="8913078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7" y="491172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674" y="4983088"/>
            <a:ext cx="779564" cy="365125"/>
          </a:xfrm>
        </p:spPr>
        <p:txBody>
          <a:bodyPr/>
          <a:lstStyle/>
          <a:p>
            <a:fld id="{F36C87F6-986D-49E6-AF40-1B3A1EE806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4706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207" y="609600"/>
            <a:ext cx="8391740" cy="2895600"/>
          </a:xfrm>
        </p:spPr>
        <p:txBody>
          <a:bodyPr anchor="ctr">
            <a:normAutofit/>
          </a:bodyPr>
          <a:lstStyle>
            <a:lvl1pPr algn="l">
              <a:defRPr sz="47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8538" y="4343400"/>
            <a:ext cx="8913078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accent1"/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8539" y="5181600"/>
            <a:ext cx="8913078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7" y="491172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674" y="4983088"/>
            <a:ext cx="779564" cy="365125"/>
          </a:xfrm>
        </p:spPr>
        <p:txBody>
          <a:bodyPr/>
          <a:lstStyle/>
          <a:p>
            <a:fld id="{F36C87F6-986D-49E6-AF40-1B3A1EE806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010" y="648005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1958" y="290530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05303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8538" y="627407"/>
            <a:ext cx="8913077" cy="2880020"/>
          </a:xfrm>
        </p:spPr>
        <p:txBody>
          <a:bodyPr anchor="ctr">
            <a:normAutofit/>
          </a:bodyPr>
          <a:lstStyle>
            <a:lvl1pPr algn="l">
              <a:defRPr sz="479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8538" y="4343400"/>
            <a:ext cx="8913078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accent1"/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8539" y="5181600"/>
            <a:ext cx="8913078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7" y="491172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674" y="4983088"/>
            <a:ext cx="779564" cy="365125"/>
          </a:xfrm>
        </p:spPr>
        <p:txBody>
          <a:bodyPr/>
          <a:lstStyle/>
          <a:p>
            <a:fld id="{F36C87F6-986D-49E6-AF40-1B3A1EE806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383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7" y="7143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755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2392" y="627406"/>
            <a:ext cx="2207026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8538" y="627406"/>
            <a:ext cx="6475313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7" y="7143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427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250" y="624110"/>
            <a:ext cx="8909366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8538" y="2133600"/>
            <a:ext cx="8913078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7" y="7143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77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8538" y="2058750"/>
            <a:ext cx="8913077" cy="1468800"/>
          </a:xfrm>
        </p:spPr>
        <p:txBody>
          <a:bodyPr anchor="b"/>
          <a:lstStyle>
            <a:lvl1pPr algn="l">
              <a:defRPr sz="39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8538" y="3530129"/>
            <a:ext cx="8913077" cy="860400"/>
          </a:xfrm>
        </p:spPr>
        <p:txBody>
          <a:bodyPr anchor="t"/>
          <a:lstStyle>
            <a:lvl1pPr marL="0" indent="0" algn="l">
              <a:buNone/>
              <a:defRPr sz="199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7" y="31781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674" y="3244140"/>
            <a:ext cx="779564" cy="365125"/>
          </a:xfrm>
        </p:spPr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934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8538" y="2133600"/>
            <a:ext cx="4312741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88874" y="2126222"/>
            <a:ext cx="4312741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7" y="7143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674" y="787783"/>
            <a:ext cx="779564" cy="365125"/>
          </a:xfrm>
        </p:spPr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35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8608" y="1972703"/>
            <a:ext cx="3991692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8538" y="2548966"/>
            <a:ext cx="4341762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4674" y="1969475"/>
            <a:ext cx="3997960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5091" y="2545738"/>
            <a:ext cx="433754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7" y="7143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674" y="787783"/>
            <a:ext cx="779564" cy="365125"/>
          </a:xfrm>
        </p:spPr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030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7" y="7143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826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7" y="7143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222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8538" y="446088"/>
            <a:ext cx="3504286" cy="976312"/>
          </a:xfrm>
        </p:spPr>
        <p:txBody>
          <a:bodyPr anchor="b"/>
          <a:lstStyle>
            <a:lvl1pPr algn="l">
              <a:defRPr sz="199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1365" y="446089"/>
            <a:ext cx="5180251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8538" y="1598613"/>
            <a:ext cx="3504286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7" y="7143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52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8539" y="4800600"/>
            <a:ext cx="8913078" cy="566738"/>
          </a:xfrm>
        </p:spPr>
        <p:txBody>
          <a:bodyPr anchor="b">
            <a:normAutofit/>
          </a:bodyPr>
          <a:lstStyle>
            <a:lvl1pPr algn="l">
              <a:defRPr sz="239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8538" y="634965"/>
            <a:ext cx="8913078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8539" y="5367338"/>
            <a:ext cx="891307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7" y="491172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674" y="4983088"/>
            <a:ext cx="779564" cy="365125"/>
          </a:xfrm>
        </p:spPr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396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0773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14" y="-32"/>
            <a:ext cx="2356060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32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249" y="624110"/>
            <a:ext cx="8909366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8538" y="2133600"/>
            <a:ext cx="8913078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58914" y="6130437"/>
            <a:ext cx="1145984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33987-6305-4E2A-BF18-EF013ECE927B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8538" y="6135809"/>
            <a:ext cx="7618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674" y="787783"/>
            <a:ext cx="7795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99">
                <a:solidFill>
                  <a:srgbClr val="FEFFFF"/>
                </a:solidFill>
              </a:defRPr>
            </a:lvl1pPr>
          </a:lstStyle>
          <a:p>
            <a:fld id="{F36C87F6-986D-49E6-AF40-1B3A1EE806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523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  <p:sldLayoutId id="2147483777" r:id="rId13"/>
    <p:sldLayoutId id="2147483778" r:id="rId14"/>
    <p:sldLayoutId id="2147483779" r:id="rId15"/>
    <p:sldLayoutId id="2147483780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063" rtl="0" eaLnBrk="1" latinLnBrk="0" hangingPunct="1">
        <a:spcBef>
          <a:spcPct val="0"/>
        </a:spcBef>
        <a:buNone/>
        <a:defRPr sz="3599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797" indent="-342797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7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727" indent="-285664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657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599720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6783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3846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0908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7971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5034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st.gov/pqcrypto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7212" y="914400"/>
            <a:ext cx="9220200" cy="3048001"/>
          </a:xfrm>
        </p:spPr>
        <p:txBody>
          <a:bodyPr>
            <a:normAutofit/>
          </a:bodyPr>
          <a:lstStyle/>
          <a:p>
            <a:r>
              <a:rPr lang="en-US" sz="4000" cap="none" dirty="0"/>
              <a:t>Post-Quantum Cryptography and NIST Standardization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2" y="4343400"/>
            <a:ext cx="8151019" cy="1655762"/>
          </a:xfrm>
        </p:spPr>
        <p:txBody>
          <a:bodyPr>
            <a:normAutofit/>
          </a:bodyPr>
          <a:lstStyle/>
          <a:p>
            <a:r>
              <a:rPr lang="en-US" dirty="0"/>
              <a:t>Lily Chen and Dustin Moody</a:t>
            </a:r>
          </a:p>
          <a:p>
            <a:r>
              <a:rPr lang="en-US" dirty="0"/>
              <a:t>Computer Security Division, Information Technology Lab</a:t>
            </a:r>
          </a:p>
          <a:p>
            <a:r>
              <a:rPr lang="en-US" dirty="0"/>
              <a:t>National Institute of Standards and Technology (NIST)</a:t>
            </a: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Complexities of PQC Standardization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1012" y="1828800"/>
            <a:ext cx="9525000" cy="4343400"/>
          </a:xfrm>
        </p:spPr>
        <p:txBody>
          <a:bodyPr>
            <a:normAutofit/>
          </a:bodyPr>
          <a:lstStyle/>
          <a:p>
            <a:r>
              <a:rPr lang="en-US" sz="2000" dirty="0"/>
              <a:t>Much broader scope – three crypto primitives</a:t>
            </a:r>
          </a:p>
          <a:p>
            <a:r>
              <a:rPr lang="en-US" sz="2000" dirty="0"/>
              <a:t>Both classical and quantum attacks</a:t>
            </a:r>
          </a:p>
          <a:p>
            <a:r>
              <a:rPr lang="en-US" sz="2000" dirty="0"/>
              <a:t>Both a theoretical and practical aspect to assess security </a:t>
            </a:r>
          </a:p>
          <a:p>
            <a:r>
              <a:rPr lang="en-US" sz="2000" dirty="0"/>
              <a:t>Multiple tradeoff factors</a:t>
            </a:r>
          </a:p>
          <a:p>
            <a:r>
              <a:rPr lang="en-US" sz="2000" dirty="0"/>
              <a:t>Migrations into new and existing applications</a:t>
            </a:r>
          </a:p>
          <a:p>
            <a:r>
              <a:rPr lang="en-US" sz="2000" dirty="0"/>
              <a:t>Many challenges which we haven’t dealt with in previous standards</a:t>
            </a:r>
          </a:p>
          <a:p>
            <a:r>
              <a:rPr lang="en-US" sz="2000" dirty="0"/>
              <a:t>Not exactly a competition – it is and it isn’t</a:t>
            </a:r>
          </a:p>
        </p:txBody>
      </p:sp>
    </p:spTree>
    <p:extLst>
      <p:ext uri="{BB962C8B-B14F-4D97-AF65-F5344CB8AC3E}">
        <p14:creationId xmlns:p14="http://schemas.microsoft.com/office/powerpoint/2010/main" val="395971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3412" y="700310"/>
            <a:ext cx="8909366" cy="1280890"/>
          </a:xfrm>
        </p:spPr>
        <p:txBody>
          <a:bodyPr/>
          <a:lstStyle/>
          <a:p>
            <a:r>
              <a:rPr lang="en-US" dirty="0"/>
              <a:t>Security Notions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4239" y="1981200"/>
            <a:ext cx="9147712" cy="4648200"/>
          </a:xfrm>
        </p:spPr>
        <p:txBody>
          <a:bodyPr>
            <a:normAutofit/>
          </a:bodyPr>
          <a:lstStyle/>
          <a:p>
            <a:r>
              <a:rPr lang="en-US" dirty="0"/>
              <a:t>Signatures</a:t>
            </a:r>
          </a:p>
          <a:p>
            <a:pPr lvl="1"/>
            <a:r>
              <a:rPr lang="en-US" dirty="0"/>
              <a:t>Existentially unforgeable with respect to adaptive chosen message attack (EUF-CMA)</a:t>
            </a:r>
          </a:p>
          <a:p>
            <a:pPr lvl="1"/>
            <a:r>
              <a:rPr lang="en-US" dirty="0"/>
              <a:t>Assume the attacker has access to no more than 2</a:t>
            </a:r>
            <a:r>
              <a:rPr lang="en-US" baseline="30000" dirty="0"/>
              <a:t>64</a:t>
            </a:r>
            <a:r>
              <a:rPr lang="en-US" dirty="0"/>
              <a:t> signatures for chosen messages</a:t>
            </a:r>
          </a:p>
          <a:p>
            <a:r>
              <a:rPr lang="en-US" dirty="0"/>
              <a:t>Encryption</a:t>
            </a:r>
          </a:p>
          <a:p>
            <a:pPr lvl="1"/>
            <a:r>
              <a:rPr lang="en-US" dirty="0"/>
              <a:t>Semantically secure with respect to adaptive chosen </a:t>
            </a:r>
            <a:r>
              <a:rPr lang="en-US" dirty="0" err="1"/>
              <a:t>ciphertext</a:t>
            </a:r>
            <a:r>
              <a:rPr lang="en-US" dirty="0"/>
              <a:t> attack (IND-CCA2)</a:t>
            </a:r>
          </a:p>
          <a:p>
            <a:pPr lvl="1"/>
            <a:r>
              <a:rPr lang="en-US" dirty="0"/>
              <a:t>Assume the attacker has access to no more than 2</a:t>
            </a:r>
            <a:r>
              <a:rPr lang="en-US" baseline="30000" dirty="0"/>
              <a:t>64</a:t>
            </a:r>
            <a:r>
              <a:rPr lang="en-US" dirty="0"/>
              <a:t> decryptions for chosen </a:t>
            </a:r>
            <a:r>
              <a:rPr lang="en-US" dirty="0" err="1"/>
              <a:t>ciphertexts</a:t>
            </a:r>
            <a:endParaRPr lang="en-US" dirty="0"/>
          </a:p>
          <a:p>
            <a:r>
              <a:rPr lang="en-US" dirty="0"/>
              <a:t>These definitions specify security against attacks which use classical (not quantum) queries</a:t>
            </a:r>
          </a:p>
        </p:txBody>
      </p:sp>
    </p:spTree>
    <p:extLst>
      <p:ext uri="{BB962C8B-B14F-4D97-AF65-F5344CB8AC3E}">
        <p14:creationId xmlns:p14="http://schemas.microsoft.com/office/powerpoint/2010/main" val="1302231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012" y="533400"/>
            <a:ext cx="8909366" cy="1280890"/>
          </a:xfrm>
        </p:spPr>
        <p:txBody>
          <a:bodyPr/>
          <a:lstStyle/>
          <a:p>
            <a:r>
              <a:rPr lang="en-US" dirty="0"/>
              <a:t>Quantum Security – How to assess the Strength?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5812" y="2133600"/>
            <a:ext cx="8913078" cy="3777622"/>
          </a:xfrm>
        </p:spPr>
        <p:txBody>
          <a:bodyPr>
            <a:normAutofit fontScale="92500" lnSpcReduction="10000"/>
          </a:bodyPr>
          <a:lstStyle/>
          <a:p>
            <a:pPr marL="274320" lvl="1">
              <a:spcBef>
                <a:spcPts val="1800"/>
              </a:spcBef>
            </a:pPr>
            <a:r>
              <a:rPr lang="en-US" sz="1800" dirty="0"/>
              <a:t>Currently, NIST cryptography standards specifies parameters for classical security levels at 112, 128, 192, 256 bits</a:t>
            </a:r>
          </a:p>
          <a:p>
            <a:pPr marL="274320" lvl="1">
              <a:spcBef>
                <a:spcPts val="1800"/>
              </a:spcBef>
            </a:pPr>
            <a:r>
              <a:rPr lang="en-US" sz="1800" dirty="0"/>
              <a:t>For PQC standardization, need to specify concrete parameters with security estimates</a:t>
            </a:r>
          </a:p>
          <a:p>
            <a:pPr marL="674250" lvl="2">
              <a:spcBef>
                <a:spcPts val="1800"/>
              </a:spcBef>
            </a:pPr>
            <a:r>
              <a:rPr lang="en-US" sz="1600" dirty="0"/>
              <a:t>Led to the bits of quantum security requirements in the draft CFP</a:t>
            </a:r>
          </a:p>
          <a:p>
            <a:pPr marL="274320" lvl="1">
              <a:spcBef>
                <a:spcPts val="1800"/>
              </a:spcBef>
            </a:pPr>
            <a:r>
              <a:rPr lang="en-US" sz="1800" dirty="0"/>
              <a:t>No clear consensus on best way to measure quantum attacks</a:t>
            </a:r>
          </a:p>
          <a:p>
            <a:pPr marL="274320" lvl="1">
              <a:spcBef>
                <a:spcPts val="1800"/>
              </a:spcBef>
            </a:pPr>
            <a:r>
              <a:rPr lang="en-US" sz="1800" dirty="0"/>
              <a:t>Uncertainties</a:t>
            </a:r>
          </a:p>
          <a:p>
            <a:pPr marL="502920" lvl="2">
              <a:spcBef>
                <a:spcPts val="1800"/>
              </a:spcBef>
            </a:pPr>
            <a:r>
              <a:rPr lang="en-US" dirty="0"/>
              <a:t>The possibility that new quantum algorithms will be discovered, leading to new attacks </a:t>
            </a:r>
          </a:p>
          <a:p>
            <a:pPr marL="502920" lvl="2">
              <a:spcBef>
                <a:spcPts val="1800"/>
              </a:spcBef>
            </a:pPr>
            <a:r>
              <a:rPr lang="en-US" dirty="0"/>
              <a:t>The performance characteristics of future quantum computers, such as their cost, speed and memory size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94921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Quantum Security Strength Categories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6212" y="4419600"/>
            <a:ext cx="9753600" cy="1889760"/>
          </a:xfrm>
        </p:spPr>
        <p:txBody>
          <a:bodyPr>
            <a:normAutofit/>
          </a:bodyPr>
          <a:lstStyle/>
          <a:p>
            <a:r>
              <a:rPr lang="en-US" dirty="0"/>
              <a:t>Computational resources should be measured using a variety of metrics</a:t>
            </a:r>
          </a:p>
          <a:p>
            <a:pPr lvl="1"/>
            <a:r>
              <a:rPr lang="en-US" dirty="0"/>
              <a:t>Number of classical elementary operations, quantum circuit size, </a:t>
            </a:r>
            <a:r>
              <a:rPr lang="en-US" dirty="0" err="1"/>
              <a:t>etc</a:t>
            </a:r>
            <a:r>
              <a:rPr lang="en-US" dirty="0"/>
              <a:t>…</a:t>
            </a:r>
          </a:p>
          <a:p>
            <a:pPr lvl="1"/>
            <a:r>
              <a:rPr lang="en-US" dirty="0"/>
              <a:t>Consider realistic limitations on circuit depth (e.g. 2</a:t>
            </a:r>
            <a:r>
              <a:rPr lang="en-US" baseline="30000" dirty="0"/>
              <a:t>40</a:t>
            </a:r>
            <a:r>
              <a:rPr lang="en-US" dirty="0"/>
              <a:t> to 2</a:t>
            </a:r>
            <a:r>
              <a:rPr lang="en-US" baseline="30000" dirty="0"/>
              <a:t>80</a:t>
            </a:r>
            <a:r>
              <a:rPr lang="en-US" dirty="0"/>
              <a:t> logical gates)</a:t>
            </a:r>
          </a:p>
          <a:p>
            <a:pPr lvl="1"/>
            <a:r>
              <a:rPr lang="en-US" dirty="0"/>
              <a:t>May also consider expected relative cost of quantum and classical gates.</a:t>
            </a:r>
          </a:p>
          <a:p>
            <a:r>
              <a:rPr lang="en-US" dirty="0"/>
              <a:t>These are understood to be preliminary estimates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116575"/>
              </p:ext>
            </p:extLst>
          </p:nvPr>
        </p:nvGraphicFramePr>
        <p:xfrm>
          <a:off x="2031472" y="1828800"/>
          <a:ext cx="812588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453178185"/>
                    </a:ext>
                  </a:extLst>
                </a:gridCol>
                <a:gridCol w="7287684">
                  <a:extLst>
                    <a:ext uri="{9D8B030D-6E8A-4147-A177-3AD203B41FA5}">
                      <a16:colId xmlns:a16="http://schemas.microsoft.com/office/drawing/2014/main" val="40281955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Security</a:t>
                      </a:r>
                      <a:r>
                        <a:rPr lang="en-US" sz="1600" baseline="0"/>
                        <a:t> Description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0265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At</a:t>
                      </a:r>
                      <a:r>
                        <a:rPr lang="en-US" sz="1600" baseline="0"/>
                        <a:t> least as hard to break as AES128   (exhaustive key search)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3665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/>
                        <a:t>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At least as hard to break as SHA256   (collision search)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847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/>
                        <a:t>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At</a:t>
                      </a:r>
                      <a:r>
                        <a:rPr lang="en-US" sz="1600" baseline="0" dirty="0"/>
                        <a:t> least as hard to break as AES192    (exhaustive key search)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24542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/>
                        <a:t>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At least as hard to break as SHA384    (collision search)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6589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At</a:t>
                      </a:r>
                      <a:r>
                        <a:rPr lang="en-US" sz="1600" baseline="0" dirty="0"/>
                        <a:t> least as hard to break as AES256    (exhaustive key search)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7154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0853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612" y="1676400"/>
            <a:ext cx="9522004" cy="4234822"/>
          </a:xfrm>
        </p:spPr>
        <p:txBody>
          <a:bodyPr>
            <a:normAutofit fontScale="92500"/>
          </a:bodyPr>
          <a:lstStyle/>
          <a:p>
            <a:r>
              <a:rPr lang="en-US" dirty="0"/>
              <a:t>Quantum security strength assessment is just one of the objectives, while the first and the foremost is the classical security</a:t>
            </a:r>
          </a:p>
          <a:p>
            <a:pPr lvl="1"/>
            <a:r>
              <a:rPr lang="en-US" dirty="0"/>
              <a:t>Most of PQC schemes are relatively new</a:t>
            </a:r>
          </a:p>
          <a:p>
            <a:pPr lvl="1"/>
            <a:r>
              <a:rPr lang="en-US" dirty="0"/>
              <a:t>It takes years to understand their classical security</a:t>
            </a:r>
          </a:p>
          <a:p>
            <a:r>
              <a:rPr lang="en-US" dirty="0"/>
              <a:t>We need to deal with new situations which we haven’t considered before, e.g.</a:t>
            </a:r>
          </a:p>
          <a:p>
            <a:pPr lvl="1"/>
            <a:r>
              <a:rPr lang="en-US" dirty="0"/>
              <a:t>Decryption failure</a:t>
            </a:r>
          </a:p>
          <a:p>
            <a:pPr lvl="1"/>
            <a:r>
              <a:rPr lang="en-US" dirty="0"/>
              <a:t>Public-key encryption and key-exchange issues </a:t>
            </a:r>
          </a:p>
          <a:p>
            <a:pPr lvl="2"/>
            <a:r>
              <a:rPr lang="en-US" dirty="0"/>
              <a:t>Public-key encryption IND-CCA2</a:t>
            </a:r>
          </a:p>
          <a:p>
            <a:pPr lvl="2"/>
            <a:r>
              <a:rPr lang="en-US" dirty="0"/>
              <a:t>Ephemeral key exchange (no key-pair reuse, consider passive attacks, IND-CPA)</a:t>
            </a:r>
          </a:p>
          <a:p>
            <a:pPr lvl="1"/>
            <a:r>
              <a:rPr lang="en-US" dirty="0"/>
              <a:t>Auxiliary functions/algorithms, e.g.</a:t>
            </a:r>
          </a:p>
          <a:p>
            <a:pPr lvl="2"/>
            <a:r>
              <a:rPr lang="en-US" dirty="0"/>
              <a:t>Gaussian simulation</a:t>
            </a:r>
          </a:p>
          <a:p>
            <a:r>
              <a:rPr lang="en-US" dirty="0"/>
              <a:t>We have to move away from many things we have been used with existing schemes</a:t>
            </a:r>
          </a:p>
        </p:txBody>
      </p:sp>
    </p:spTree>
    <p:extLst>
      <p:ext uri="{BB962C8B-B14F-4D97-AF65-F5344CB8AC3E}">
        <p14:creationId xmlns:p14="http://schemas.microsoft.com/office/powerpoint/2010/main" val="353969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and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8212" y="1676401"/>
            <a:ext cx="8229600" cy="4648199"/>
          </a:xfrm>
        </p:spPr>
        <p:txBody>
          <a:bodyPr>
            <a:normAutofit/>
          </a:bodyPr>
          <a:lstStyle/>
          <a:p>
            <a:r>
              <a:rPr lang="en-US" sz="2000" dirty="0"/>
              <a:t>Standardized post-quantum cryptography will be implemented in “classical” platforms</a:t>
            </a:r>
          </a:p>
          <a:p>
            <a:r>
              <a:rPr lang="en-US" sz="2000" dirty="0"/>
              <a:t>Diversified applications require different properties </a:t>
            </a:r>
          </a:p>
          <a:p>
            <a:pPr lvl="1"/>
            <a:r>
              <a:rPr lang="en-US" sz="2000" dirty="0"/>
              <a:t>from extremely processing constrained device to limited communication bandwidth</a:t>
            </a:r>
          </a:p>
          <a:p>
            <a:r>
              <a:rPr lang="en-US" sz="2000" dirty="0"/>
              <a:t>May need to standardize more than one algorithm for each function to accommodate different application environments</a:t>
            </a:r>
          </a:p>
          <a:p>
            <a:r>
              <a:rPr lang="en-US" sz="2000" dirty="0"/>
              <a:t>Allowing parallel implementation for improving efficiency is certainly a plus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994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Drop-in Replacements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612" y="1828800"/>
            <a:ext cx="9522004" cy="4495800"/>
          </a:xfrm>
        </p:spPr>
        <p:txBody>
          <a:bodyPr>
            <a:normAutofit/>
          </a:bodyPr>
          <a:lstStyle/>
          <a:p>
            <a:r>
              <a:rPr lang="en-US" dirty="0"/>
              <a:t>We’re looking for Quantum resistant drop-in replacements for existing applications, e.g. Internet Key Exchange (IKE) and Transport Layer Security (TLS)</a:t>
            </a:r>
          </a:p>
          <a:p>
            <a:pPr lvl="1"/>
            <a:r>
              <a:rPr lang="en-US" dirty="0"/>
              <a:t>Key establishment</a:t>
            </a:r>
          </a:p>
          <a:p>
            <a:pPr lvl="2"/>
            <a:r>
              <a:rPr lang="en-US" dirty="0"/>
              <a:t>Ideally, we’d like to have something to replace </a:t>
            </a:r>
            <a:r>
              <a:rPr lang="en-US" dirty="0" err="1"/>
              <a:t>Diffie</a:t>
            </a:r>
            <a:r>
              <a:rPr lang="en-US" dirty="0"/>
              <a:t>-Hellman key exchange</a:t>
            </a:r>
          </a:p>
          <a:p>
            <a:pPr lvl="2"/>
            <a:r>
              <a:rPr lang="en-US" dirty="0"/>
              <a:t>Practically, we have to look into some schemes such as encryption with one-time public key, which are not quite drop-in replacements</a:t>
            </a:r>
          </a:p>
          <a:p>
            <a:pPr lvl="1"/>
            <a:r>
              <a:rPr lang="en-US" dirty="0"/>
              <a:t>Signatures</a:t>
            </a:r>
          </a:p>
          <a:p>
            <a:pPr lvl="2"/>
            <a:r>
              <a:rPr lang="en-US" dirty="0"/>
              <a:t>We’d like to have signatures with reasonable public key size, signature size, and fast signature verification</a:t>
            </a:r>
          </a:p>
          <a:p>
            <a:pPr lvl="2"/>
            <a:r>
              <a:rPr lang="en-US" dirty="0"/>
              <a:t>Practically, we shall prepare to handle probably larger public keys, or/and larger signatures</a:t>
            </a:r>
          </a:p>
          <a:p>
            <a:r>
              <a:rPr lang="en-US" dirty="0"/>
              <a:t>We need to be realistic about what we can get for the quantum resistant counterpart for the existing applications</a:t>
            </a:r>
          </a:p>
        </p:txBody>
      </p:sp>
    </p:spTree>
    <p:extLst>
      <p:ext uri="{BB962C8B-B14F-4D97-AF65-F5344CB8AC3E}">
        <p14:creationId xmlns:p14="http://schemas.microsoft.com/office/powerpoint/2010/main" val="2508406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3412" y="852710"/>
            <a:ext cx="9594492" cy="1280890"/>
          </a:xfrm>
        </p:spPr>
        <p:txBody>
          <a:bodyPr/>
          <a:lstStyle/>
          <a:p>
            <a:r>
              <a:rPr lang="en-US" dirty="0"/>
              <a:t>Transition and Migration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3412" y="2133600"/>
            <a:ext cx="9598204" cy="3777622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NIST will update guidance when PQC standards are available</a:t>
            </a:r>
          </a:p>
          <a:p>
            <a:pPr lvl="1"/>
            <a:r>
              <a:rPr lang="en-US" dirty="0"/>
              <a:t>SP 800-57 Part I specifies “classical” security strength levels 128, 192, and 256 bits are acceptable through 2030</a:t>
            </a:r>
          </a:p>
          <a:p>
            <a:endParaRPr lang="en-US" dirty="0"/>
          </a:p>
          <a:p>
            <a:r>
              <a:rPr lang="en-US" dirty="0"/>
              <a:t>Even with the upcoming PQC transition, still required to move away from weak algorithms/key sizes:</a:t>
            </a:r>
          </a:p>
          <a:p>
            <a:pPr lvl="1"/>
            <a:r>
              <a:rPr lang="en-US" dirty="0"/>
              <a:t>Anything with “classical” security strength less than 112 bits should NOT be used anymore</a:t>
            </a:r>
          </a:p>
        </p:txBody>
      </p:sp>
    </p:spTree>
    <p:extLst>
      <p:ext uri="{BB962C8B-B14F-4D97-AF65-F5344CB8AC3E}">
        <p14:creationId xmlns:p14="http://schemas.microsoft.com/office/powerpoint/2010/main" val="3822621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09600"/>
            <a:ext cx="8909366" cy="1280890"/>
          </a:xfrm>
        </p:spPr>
        <p:txBody>
          <a:bodyPr/>
          <a:lstStyle/>
          <a:p>
            <a:r>
              <a:rPr lang="en-US" dirty="0"/>
              <a:t>Hybrid Mode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5812" y="1890490"/>
            <a:ext cx="8915400" cy="4434110"/>
          </a:xfrm>
        </p:spPr>
        <p:txBody>
          <a:bodyPr>
            <a:normAutofit/>
          </a:bodyPr>
          <a:lstStyle/>
          <a:p>
            <a:r>
              <a:rPr lang="en-US" dirty="0"/>
              <a:t>Hybrid mode has been proposed as a transition/migration step towards PQC cryptography</a:t>
            </a:r>
          </a:p>
          <a:p>
            <a:pPr lvl="1"/>
            <a:r>
              <a:rPr lang="en-US" dirty="0"/>
              <a:t>Key establishment by two schemes: </a:t>
            </a:r>
          </a:p>
          <a:p>
            <a:pPr lvl="2"/>
            <a:r>
              <a:rPr lang="en-US" dirty="0"/>
              <a:t>A current approved schemes to obtain </a:t>
            </a:r>
            <a:r>
              <a:rPr lang="en-US" i="1" dirty="0"/>
              <a:t>S</a:t>
            </a:r>
            <a:r>
              <a:rPr lang="en-US" i="1" baseline="-25000" dirty="0"/>
              <a:t>1</a:t>
            </a:r>
            <a:r>
              <a:rPr lang="en-US" dirty="0"/>
              <a:t> and</a:t>
            </a:r>
          </a:p>
          <a:p>
            <a:pPr lvl="2"/>
            <a:r>
              <a:rPr lang="en-US" dirty="0"/>
              <a:t>A post-quantum scheme to obtain </a:t>
            </a:r>
            <a:r>
              <a:rPr lang="en-US" i="1" dirty="0"/>
              <a:t>S</a:t>
            </a:r>
            <a:r>
              <a:rPr lang="en-US" i="1" baseline="-25000" dirty="0"/>
              <a:t>2</a:t>
            </a:r>
            <a:r>
              <a:rPr lang="en-US" dirty="0"/>
              <a:t>  </a:t>
            </a:r>
          </a:p>
          <a:p>
            <a:pPr lvl="2"/>
            <a:r>
              <a:rPr lang="en-US" dirty="0"/>
              <a:t>The keying material is derived from </a:t>
            </a:r>
            <a:r>
              <a:rPr lang="en-US" i="1" dirty="0"/>
              <a:t>S</a:t>
            </a:r>
            <a:r>
              <a:rPr lang="en-US" i="1" baseline="-25000" dirty="0"/>
              <a:t>1</a:t>
            </a:r>
            <a:r>
              <a:rPr lang="en-US" dirty="0"/>
              <a:t> and </a:t>
            </a:r>
            <a:r>
              <a:rPr lang="en-US" i="1" dirty="0"/>
              <a:t>S</a:t>
            </a:r>
            <a:r>
              <a:rPr lang="en-US" i="1" baseline="-25000" dirty="0"/>
              <a:t>2</a:t>
            </a:r>
          </a:p>
          <a:p>
            <a:pPr lvl="1"/>
            <a:r>
              <a:rPr lang="en-US" dirty="0"/>
              <a:t>Signature: message </a:t>
            </a:r>
            <a:r>
              <a:rPr lang="en-US" i="1" dirty="0"/>
              <a:t>M</a:t>
            </a:r>
            <a:r>
              <a:rPr lang="en-US" dirty="0"/>
              <a:t> is signed as </a:t>
            </a:r>
            <a:r>
              <a:rPr lang="en-US" i="1" dirty="0"/>
              <a:t>Sig</a:t>
            </a:r>
            <a:r>
              <a:rPr lang="en-US" baseline="-25000" dirty="0"/>
              <a:t>1</a:t>
            </a:r>
            <a:r>
              <a:rPr lang="en-US" dirty="0"/>
              <a:t>(</a:t>
            </a:r>
            <a:r>
              <a:rPr lang="en-US" i="1" dirty="0"/>
              <a:t>M</a:t>
            </a:r>
            <a:r>
              <a:rPr lang="en-US" dirty="0"/>
              <a:t>) and </a:t>
            </a:r>
            <a:r>
              <a:rPr lang="en-US" i="1" dirty="0"/>
              <a:t>Sig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i="1" dirty="0"/>
              <a:t>M</a:t>
            </a:r>
            <a:r>
              <a:rPr lang="en-US" dirty="0"/>
              <a:t>) and the signature on </a:t>
            </a:r>
            <a:r>
              <a:rPr lang="en-US" i="1" dirty="0"/>
              <a:t>M</a:t>
            </a:r>
            <a:r>
              <a:rPr lang="en-US" dirty="0"/>
              <a:t> is valid if and only if </a:t>
            </a:r>
            <a:r>
              <a:rPr lang="en-US" i="1" dirty="0"/>
              <a:t>Sig</a:t>
            </a:r>
            <a:r>
              <a:rPr lang="en-US" i="1" baseline="-25000" dirty="0"/>
              <a:t>1</a:t>
            </a:r>
            <a:r>
              <a:rPr lang="en-US" dirty="0"/>
              <a:t>(</a:t>
            </a:r>
            <a:r>
              <a:rPr lang="en-US" i="1" dirty="0"/>
              <a:t>M</a:t>
            </a:r>
            <a:r>
              <a:rPr lang="en-US" dirty="0"/>
              <a:t>) and </a:t>
            </a:r>
            <a:r>
              <a:rPr lang="en-US" i="1" dirty="0"/>
              <a:t>Sig</a:t>
            </a:r>
            <a:r>
              <a:rPr lang="en-US" i="1" baseline="-25000" dirty="0"/>
              <a:t>2</a:t>
            </a:r>
            <a:r>
              <a:rPr lang="en-US" dirty="0"/>
              <a:t>(</a:t>
            </a:r>
            <a:r>
              <a:rPr lang="en-US" i="1" dirty="0"/>
              <a:t>M</a:t>
            </a:r>
            <a:r>
              <a:rPr lang="en-US" dirty="0"/>
              <a:t>) are both valid</a:t>
            </a:r>
          </a:p>
          <a:p>
            <a:pPr lvl="2"/>
            <a:r>
              <a:rPr lang="en-US" i="1" dirty="0"/>
              <a:t>Sig</a:t>
            </a:r>
            <a:r>
              <a:rPr lang="en-US" baseline="-25000" dirty="0"/>
              <a:t>1</a:t>
            </a:r>
            <a:r>
              <a:rPr lang="en-US" dirty="0"/>
              <a:t> () is a currently standardized algorithm, e.g. RSA, </a:t>
            </a:r>
          </a:p>
          <a:p>
            <a:pPr lvl="2"/>
            <a:r>
              <a:rPr lang="en-US" i="1" dirty="0"/>
              <a:t>Sig</a:t>
            </a:r>
            <a:r>
              <a:rPr lang="en-US" i="1" baseline="-25000" dirty="0"/>
              <a:t>2</a:t>
            </a:r>
            <a:r>
              <a:rPr lang="en-US" i="1" dirty="0"/>
              <a:t> </a:t>
            </a:r>
            <a:r>
              <a:rPr lang="en-US" dirty="0"/>
              <a:t>() is a PQC algorithm, e.g. XMSS.    </a:t>
            </a:r>
          </a:p>
          <a:p>
            <a:r>
              <a:rPr lang="en-US" dirty="0"/>
              <a:t>Current FIPS 140 validation will only validate the approved component</a:t>
            </a:r>
          </a:p>
          <a:p>
            <a:r>
              <a:rPr lang="en-US" dirty="0"/>
              <a:t>The PQC standardization will only consider the post-quantum component</a:t>
            </a:r>
          </a:p>
        </p:txBody>
      </p:sp>
    </p:spTree>
    <p:extLst>
      <p:ext uri="{BB962C8B-B14F-4D97-AF65-F5344CB8AC3E}">
        <p14:creationId xmlns:p14="http://schemas.microsoft.com/office/powerpoint/2010/main" val="2915185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2012" y="609600"/>
            <a:ext cx="8909366" cy="1280890"/>
          </a:xfrm>
        </p:spPr>
        <p:txBody>
          <a:bodyPr/>
          <a:lstStyle/>
          <a:p>
            <a:r>
              <a:rPr lang="en-US" dirty="0"/>
              <a:t>Interaction with Standards Organizations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2012" y="2057400"/>
            <a:ext cx="8686800" cy="4495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We are aware that many international/industry standards organizations and expert groups are working on or planning to work on post quantum cryptography standards/recommendations</a:t>
            </a:r>
          </a:p>
          <a:p>
            <a:pPr lvl="1"/>
            <a:r>
              <a:rPr lang="en-US" dirty="0"/>
              <a:t>IETF is taking action in specifying </a:t>
            </a:r>
            <a:r>
              <a:rPr lang="en-US" dirty="0" err="1"/>
              <a:t>stateful</a:t>
            </a:r>
            <a:r>
              <a:rPr lang="en-US" dirty="0"/>
              <a:t> hash-based signatures</a:t>
            </a:r>
          </a:p>
          <a:p>
            <a:pPr lvl="1"/>
            <a:r>
              <a:rPr lang="en-US" dirty="0"/>
              <a:t>ETSI released quantum-safe cryptography report</a:t>
            </a:r>
          </a:p>
          <a:p>
            <a:pPr lvl="1"/>
            <a:r>
              <a:rPr lang="en-US" dirty="0"/>
              <a:t>EU expert groups </a:t>
            </a:r>
            <a:r>
              <a:rPr lang="en-US" dirty="0" err="1"/>
              <a:t>PQCrypto</a:t>
            </a:r>
            <a:r>
              <a:rPr lang="en-US" dirty="0"/>
              <a:t> and </a:t>
            </a:r>
            <a:r>
              <a:rPr lang="en-US" dirty="0" err="1"/>
              <a:t>SafeCrypto</a:t>
            </a:r>
            <a:r>
              <a:rPr lang="en-US" dirty="0"/>
              <a:t> made recommendations and released reports</a:t>
            </a:r>
          </a:p>
          <a:p>
            <a:pPr lvl="1"/>
            <a:r>
              <a:rPr lang="en-US" dirty="0"/>
              <a:t>ISO/IEC JTC 1 SC27 has already had three six months study period for quantum-resistant cryptography</a:t>
            </a:r>
          </a:p>
          <a:p>
            <a:r>
              <a:rPr lang="en-US" dirty="0"/>
              <a:t>NIST is interacting and collaborating with these organizations and groups</a:t>
            </a:r>
          </a:p>
          <a:p>
            <a:r>
              <a:rPr lang="en-US" dirty="0"/>
              <a:t>NIST will standardize algorithms for general usage, not for specific applications </a:t>
            </a:r>
          </a:p>
          <a:p>
            <a:pPr lvl="1"/>
            <a:r>
              <a:rPr lang="en-US" dirty="0"/>
              <a:t>NIST plan to consider hash-based signatures as an early candidates for standardization, but just for specific applications like code signing</a:t>
            </a:r>
          </a:p>
        </p:txBody>
      </p:sp>
    </p:spTree>
    <p:extLst>
      <p:ext uri="{BB962C8B-B14F-4D97-AF65-F5344CB8AC3E}">
        <p14:creationId xmlns:p14="http://schemas.microsoft.com/office/powerpoint/2010/main" val="2980511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533400"/>
            <a:ext cx="8909366" cy="1280890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436812" y="1905000"/>
                <a:ext cx="8913078" cy="4419600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Quantum computing changed what we have believed about the hardness of discrete log and factorization problems</a:t>
                </a:r>
              </a:p>
              <a:p>
                <a:pPr lvl="1"/>
                <a:r>
                  <a:rPr lang="en-US" dirty="0"/>
                  <a:t>Using quantum computers, an integer </a:t>
                </a:r>
                <a:r>
                  <a:rPr lang="en-US" i="1" dirty="0"/>
                  <a:t>n </a:t>
                </a:r>
                <a:r>
                  <a:rPr lang="en-US" dirty="0"/>
                  <a:t>can be factored in polynomial time using Shor's algorithm</a:t>
                </a:r>
              </a:p>
              <a:p>
                <a:pPr lvl="1"/>
                <a:r>
                  <a:rPr lang="en-US" dirty="0"/>
                  <a:t>The discrete logarithm problem can also be solved by Shor’s algorithm in polynomial time</a:t>
                </a:r>
              </a:p>
              <a:p>
                <a:r>
                  <a:rPr lang="en-US" dirty="0"/>
                  <a:t>As a result, the public key cryptosystems deployed since the 1980s will need to be replaced </a:t>
                </a:r>
              </a:p>
              <a:p>
                <a:pPr lvl="1"/>
                <a:r>
                  <a:rPr lang="en-US" dirty="0"/>
                  <a:t>RSA signatures, DSA and ECDSA (FIPS 186-4)</a:t>
                </a:r>
              </a:p>
              <a:p>
                <a:pPr lvl="1"/>
                <a:r>
                  <a:rPr lang="en-US" dirty="0" err="1"/>
                  <a:t>Diffie</a:t>
                </a:r>
                <a:r>
                  <a:rPr lang="en-US" dirty="0"/>
                  <a:t>-Hellman Key Agreement over finite field and elliptic curves(NIST SP 800-56A)</a:t>
                </a:r>
              </a:p>
              <a:p>
                <a:pPr lvl="1"/>
                <a:r>
                  <a:rPr lang="en-US" dirty="0"/>
                  <a:t>RSA encryption (NIST SP 800-56B)</a:t>
                </a:r>
              </a:p>
              <a:p>
                <a:r>
                  <a:rPr lang="en-US" dirty="0"/>
                  <a:t>We are looking for quantum-resistant counterparts for these cryptosystems</a:t>
                </a:r>
              </a:p>
              <a:p>
                <a:r>
                  <a:rPr lang="en-US" dirty="0"/>
                  <a:t>Quantum computing also impacted security strength of symmetric key based cryptography algorithms</a:t>
                </a:r>
              </a:p>
              <a:p>
                <a:pPr lvl="1"/>
                <a:r>
                  <a:rPr lang="en-US" dirty="0"/>
                  <a:t>Grover’s algorithm can find AES key with the work of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dirty="0"/>
                  <a:t> where n is the key length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436812" y="1905000"/>
                <a:ext cx="8913078" cy="4419600"/>
              </a:xfrm>
              <a:blipFill>
                <a:blip r:embed="rId3"/>
                <a:stretch>
                  <a:fillRect l="-342" t="-1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203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676400"/>
            <a:ext cx="6934200" cy="4343400"/>
          </a:xfrm>
        </p:spPr>
        <p:txBody>
          <a:bodyPr>
            <a:normAutofit/>
          </a:bodyPr>
          <a:lstStyle/>
          <a:p>
            <a:r>
              <a:rPr lang="en-US" dirty="0"/>
              <a:t>Post-quantum cryptography standardization is going to be a long journey</a:t>
            </a:r>
          </a:p>
          <a:p>
            <a:r>
              <a:rPr lang="en-US" dirty="0"/>
              <a:t>After the first mile, we have observed many complexities and challenges</a:t>
            </a:r>
          </a:p>
          <a:p>
            <a:r>
              <a:rPr lang="en-US" dirty="0"/>
              <a:t>NIST acknowledges all the feedback received, which has improved the submission requirements and evaluation criteria</a:t>
            </a:r>
          </a:p>
          <a:p>
            <a:r>
              <a:rPr lang="en-US" dirty="0"/>
              <a:t>We will continue to work with the community towards PQC standardization</a:t>
            </a:r>
          </a:p>
          <a:p>
            <a:r>
              <a:rPr lang="en-US" dirty="0"/>
              <a:t>See also: </a:t>
            </a:r>
            <a:r>
              <a:rPr lang="en-US" dirty="0">
                <a:hlinkClick r:id="rId3"/>
              </a:rPr>
              <a:t>www.nist.gov/pqcrypto</a:t>
            </a:r>
            <a:endParaRPr lang="en-US" dirty="0"/>
          </a:p>
          <a:p>
            <a:pPr lvl="1"/>
            <a:r>
              <a:rPr lang="en-US" dirty="0"/>
              <a:t>Sign up for the </a:t>
            </a:r>
            <a:r>
              <a:rPr lang="en-US" dirty="0" err="1"/>
              <a:t>pqc</a:t>
            </a:r>
            <a:r>
              <a:rPr lang="en-US" dirty="0"/>
              <a:t>-forum for announcements and discussion</a:t>
            </a:r>
          </a:p>
        </p:txBody>
      </p:sp>
      <p:pic>
        <p:nvPicPr>
          <p:cNvPr id="4" name="Picture 2" descr="https://s-media-cache-ak0.pinimg.com/originals/20/d6/14/20d614184b6e8849eb996dec471de7f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1812" y="2057400"/>
            <a:ext cx="3542109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9172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8612" y="274638"/>
            <a:ext cx="9525000" cy="1325562"/>
          </a:xfrm>
        </p:spPr>
        <p:txBody>
          <a:bodyPr/>
          <a:lstStyle/>
          <a:p>
            <a:r>
              <a:rPr lang="en-US" dirty="0"/>
              <a:t>What we have done so far – </a:t>
            </a:r>
            <a:br>
              <a:rPr lang="en-US" dirty="0"/>
            </a:br>
            <a:r>
              <a:rPr lang="en-US" dirty="0"/>
              <a:t>The first mile in a long journey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8612" y="1905000"/>
            <a:ext cx="6629400" cy="4648200"/>
          </a:xfrm>
        </p:spPr>
        <p:txBody>
          <a:bodyPr>
            <a:normAutofit/>
          </a:bodyPr>
          <a:lstStyle/>
          <a:p>
            <a:r>
              <a:rPr lang="en-US" dirty="0"/>
              <a:t>2012 – NIST begins PQC project</a:t>
            </a:r>
          </a:p>
          <a:p>
            <a:pPr lvl="1"/>
            <a:r>
              <a:rPr lang="en-US" dirty="0"/>
              <a:t>Research and build NIST team</a:t>
            </a:r>
          </a:p>
          <a:p>
            <a:r>
              <a:rPr lang="en-US" dirty="0"/>
              <a:t>April 2015 – 1</a:t>
            </a:r>
            <a:r>
              <a:rPr lang="en-US" baseline="30000" dirty="0"/>
              <a:t>st</a:t>
            </a:r>
            <a:r>
              <a:rPr lang="en-US" dirty="0"/>
              <a:t> NIST PQC workshop</a:t>
            </a:r>
          </a:p>
          <a:p>
            <a:r>
              <a:rPr lang="en-US" dirty="0"/>
              <a:t>Feb 2016 – NIST Report on PQC (NISTIR 8105)</a:t>
            </a:r>
          </a:p>
          <a:p>
            <a:r>
              <a:rPr lang="en-US" dirty="0"/>
              <a:t>Feb 2016 – NIST preliminary announcement of standardization plan</a:t>
            </a:r>
          </a:p>
          <a:p>
            <a:r>
              <a:rPr lang="en-US" dirty="0"/>
              <a:t>Aug 2016 – Draft submission requirements and evaluation criteria released for public comments</a:t>
            </a:r>
          </a:p>
          <a:p>
            <a:r>
              <a:rPr lang="en-US" dirty="0"/>
              <a:t>Sep 2016 – Comment period ends</a:t>
            </a:r>
          </a:p>
          <a:p>
            <a:r>
              <a:rPr lang="en-US" dirty="0"/>
              <a:t>Dec 2016 – Announcement of finalized requirements and criteria(Federal Register Notice)</a:t>
            </a:r>
          </a:p>
        </p:txBody>
      </p:sp>
      <p:pic>
        <p:nvPicPr>
          <p:cNvPr id="1026" name="Picture 2" descr="https://s-media-cache-ak0.pinimg.com/originals/20/d6/14/20d614184b6e8849eb996dec471de7f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8412" y="2286000"/>
            <a:ext cx="3886200" cy="2926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3815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848" y="609600"/>
            <a:ext cx="8909366" cy="1280890"/>
          </a:xfrm>
        </p:spPr>
        <p:txBody>
          <a:bodyPr>
            <a:normAutofit/>
          </a:bodyPr>
          <a:lstStyle/>
          <a:p>
            <a:r>
              <a:rPr lang="en-US" dirty="0"/>
              <a:t>NIST PQC team – The most significant in the first mile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7212" y="2209800"/>
            <a:ext cx="9144002" cy="4419600"/>
          </a:xfrm>
        </p:spPr>
        <p:txBody>
          <a:bodyPr>
            <a:normAutofit/>
          </a:bodyPr>
          <a:lstStyle/>
          <a:p>
            <a:r>
              <a:rPr lang="en-US" dirty="0"/>
              <a:t>Consists of 10 NIST researchers in cryptography, quantum information, quantum algorithms</a:t>
            </a:r>
          </a:p>
          <a:p>
            <a:r>
              <a:rPr lang="en-US" dirty="0"/>
              <a:t>Hold bi-weekly seminars (internal and invited speakers)</a:t>
            </a:r>
          </a:p>
          <a:p>
            <a:r>
              <a:rPr lang="en-US" dirty="0"/>
              <a:t>Publish results at </a:t>
            </a:r>
            <a:r>
              <a:rPr lang="en-US" dirty="0" err="1"/>
              <a:t>PQcrypto</a:t>
            </a:r>
            <a:r>
              <a:rPr lang="en-US" dirty="0"/>
              <a:t> and other journals/conferences</a:t>
            </a:r>
          </a:p>
          <a:p>
            <a:r>
              <a:rPr lang="en-US" dirty="0"/>
              <a:t>Engage with research community (presentations and discussion forums)</a:t>
            </a:r>
          </a:p>
          <a:p>
            <a:r>
              <a:rPr lang="en-US" dirty="0"/>
              <a:t>Work with industry and standards organizations (ETSI, IETF, ISO/IEC SC27)</a:t>
            </a:r>
          </a:p>
          <a:p>
            <a:r>
              <a:rPr lang="en-US" dirty="0"/>
              <a:t>Reach government agencies for raising awareness of upcoming cryptography transition</a:t>
            </a:r>
          </a:p>
          <a:p>
            <a:r>
              <a:rPr lang="en-US" dirty="0"/>
              <a:t>Collaborate with </a:t>
            </a:r>
            <a:r>
              <a:rPr lang="en-US" dirty="0" err="1"/>
              <a:t>QuiCS</a:t>
            </a:r>
            <a:r>
              <a:rPr lang="en-US" dirty="0"/>
              <a:t> (Joint Center for Quantum Information and Computer Science), University of Maryland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523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5812" y="609600"/>
            <a:ext cx="8909366" cy="1280890"/>
          </a:xfrm>
        </p:spPr>
        <p:txBody>
          <a:bodyPr>
            <a:normAutofit fontScale="90000"/>
          </a:bodyPr>
          <a:lstStyle/>
          <a:p>
            <a:r>
              <a:rPr lang="en-US" dirty="0"/>
              <a:t>Post-Quantum Cryptography- What has been in the standards and research?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5812" y="2133600"/>
            <a:ext cx="9445804" cy="4419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main categories of PQC schemes</a:t>
            </a:r>
          </a:p>
          <a:p>
            <a:pPr lvl="1"/>
            <a:r>
              <a:rPr lang="en-US" dirty="0"/>
              <a:t>Lattice based (e.g. </a:t>
            </a:r>
            <a:r>
              <a:rPr lang="en-US" dirty="0" err="1"/>
              <a:t>NTRUencrypt</a:t>
            </a:r>
            <a:r>
              <a:rPr lang="en-US" dirty="0"/>
              <a:t>, New Hope)</a:t>
            </a:r>
          </a:p>
          <a:p>
            <a:pPr lvl="1"/>
            <a:r>
              <a:rPr lang="en-US" dirty="0"/>
              <a:t>Hash based signatures (e.g. XMSS and SPHINCS)</a:t>
            </a:r>
          </a:p>
          <a:p>
            <a:pPr lvl="1"/>
            <a:r>
              <a:rPr lang="en-US" dirty="0"/>
              <a:t>Code based (e.g. </a:t>
            </a:r>
            <a:r>
              <a:rPr lang="en-US" dirty="0" err="1"/>
              <a:t>McEliece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Multivariate (e.g. Rainbow)</a:t>
            </a:r>
          </a:p>
          <a:p>
            <a:pPr lvl="1"/>
            <a:r>
              <a:rPr lang="en-US" dirty="0"/>
              <a:t>Other (e.g. isogenies on </a:t>
            </a:r>
            <a:r>
              <a:rPr lang="en-US" dirty="0" err="1"/>
              <a:t>supersingular</a:t>
            </a:r>
            <a:r>
              <a:rPr lang="en-US" dirty="0"/>
              <a:t> elliptic curves SIDH)</a:t>
            </a:r>
          </a:p>
          <a:p>
            <a:r>
              <a:rPr lang="en-US" dirty="0"/>
              <a:t>Research has been rapidly advancing in the past five years</a:t>
            </a:r>
          </a:p>
          <a:p>
            <a:pPr lvl="1"/>
            <a:r>
              <a:rPr lang="en-US" dirty="0"/>
              <a:t>Many schemes are proposed and analyzed</a:t>
            </a:r>
          </a:p>
          <a:p>
            <a:pPr lvl="1"/>
            <a:r>
              <a:rPr lang="en-US" dirty="0"/>
              <a:t>Some are broken under classical attacks</a:t>
            </a:r>
          </a:p>
          <a:p>
            <a:r>
              <a:rPr lang="en-US" dirty="0"/>
              <a:t>Industry has been moving towards quantum resistant cryptosystems</a:t>
            </a:r>
          </a:p>
          <a:p>
            <a:r>
              <a:rPr lang="en-US" dirty="0"/>
              <a:t>Some standards organizations have considered specific schemes (e.g. IETF, hash-based signature) and some experts groups (e.g. EU </a:t>
            </a:r>
            <a:r>
              <a:rPr lang="en-US" dirty="0" err="1"/>
              <a:t>PQcrypto</a:t>
            </a:r>
            <a:r>
              <a:rPr lang="en-US" dirty="0"/>
              <a:t>) made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1297246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012" y="624110"/>
            <a:ext cx="9750604" cy="1280890"/>
          </a:xfrm>
        </p:spPr>
        <p:txBody>
          <a:bodyPr/>
          <a:lstStyle/>
          <a:p>
            <a:r>
              <a:rPr lang="en-US" dirty="0"/>
              <a:t>Post-Quantum Cryptography Standardization – Is it too early?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2411" y="2237591"/>
            <a:ext cx="6324600" cy="3810000"/>
          </a:xfrm>
        </p:spPr>
        <p:txBody>
          <a:bodyPr>
            <a:normAutofit/>
          </a:bodyPr>
          <a:lstStyle/>
          <a:p>
            <a:r>
              <a:rPr lang="en-US" dirty="0"/>
              <a:t>It has been a long debate among researchers and practitioners on whether it is too early to look into PQC standardization</a:t>
            </a:r>
          </a:p>
          <a:p>
            <a:r>
              <a:rPr lang="en-US" dirty="0"/>
              <a:t>“A one-in-seven chance that some fundamental public-key crypto will be broken by quantum by 2026, and a one-in-two chance of the same by 2031” – Michele </a:t>
            </a:r>
            <a:r>
              <a:rPr lang="en-US" dirty="0" err="1"/>
              <a:t>Mosca</a:t>
            </a:r>
            <a:endParaRPr lang="en-US" dirty="0"/>
          </a:p>
          <a:p>
            <a:r>
              <a:rPr lang="en-US" dirty="0"/>
              <a:t>The experience tells that we need at least years to developing and deploying PQC standards, i.e. y ≥10 </a:t>
            </a:r>
          </a:p>
          <a:p>
            <a:r>
              <a:rPr lang="en-US" dirty="0"/>
              <a:t>If we require 5-year backward secrecy, we certainly need to start standardization</a:t>
            </a:r>
          </a:p>
          <a:p>
            <a:pPr lvl="1"/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8532812" y="2147495"/>
            <a:ext cx="2819400" cy="1780390"/>
            <a:chOff x="8456612" y="2766956"/>
            <a:chExt cx="2819400" cy="1780390"/>
          </a:xfrm>
        </p:grpSpPr>
        <p:grpSp>
          <p:nvGrpSpPr>
            <p:cNvPr id="11" name="Group 10"/>
            <p:cNvGrpSpPr/>
            <p:nvPr/>
          </p:nvGrpSpPr>
          <p:grpSpPr>
            <a:xfrm>
              <a:off x="8456612" y="2766956"/>
              <a:ext cx="2819400" cy="762000"/>
              <a:chOff x="8075612" y="3962400"/>
              <a:chExt cx="2819400" cy="762000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8075612" y="3962400"/>
                <a:ext cx="1676400" cy="38100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y</a:t>
                </a:r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9752012" y="3962400"/>
                <a:ext cx="1143000" cy="381000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x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8075612" y="4343400"/>
                <a:ext cx="2133600" cy="381000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z</a:t>
                </a: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9423540" y="3528956"/>
              <a:ext cx="1811439" cy="1018390"/>
              <a:chOff x="9066212" y="4696610"/>
              <a:chExt cx="1811439" cy="1018390"/>
            </a:xfrm>
          </p:grpSpPr>
          <p:sp>
            <p:nvSpPr>
              <p:cNvPr id="9" name="Right Brace 8"/>
              <p:cNvSpPr/>
              <p:nvPr/>
            </p:nvSpPr>
            <p:spPr>
              <a:xfrm rot="5400000">
                <a:off x="10439381" y="4483799"/>
                <a:ext cx="225460" cy="651081"/>
              </a:xfrm>
              <a:prstGeom prst="rightBrace">
                <a:avLst/>
              </a:prstGeom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ounded Rectangular Callout 9"/>
              <p:cNvSpPr/>
              <p:nvPr/>
            </p:nvSpPr>
            <p:spPr>
              <a:xfrm>
                <a:off x="9066212" y="5029200"/>
                <a:ext cx="1600200" cy="685800"/>
              </a:xfrm>
              <a:prstGeom prst="wedgeRoundRectCallout">
                <a:avLst>
                  <a:gd name="adj1" fmla="val 45991"/>
                  <a:gd name="adj2" fmla="val -60794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If </a:t>
                </a:r>
                <a:r>
                  <a:rPr lang="en-US" sz="1400" dirty="0" err="1"/>
                  <a:t>x+y</a:t>
                </a:r>
                <a:r>
                  <a:rPr lang="en-US" sz="1400" dirty="0"/>
                  <a:t> &gt; z,  we should worry!</a:t>
                </a:r>
              </a:p>
            </p:txBody>
          </p:sp>
        </p:grpSp>
      </p:grpSp>
      <p:sp>
        <p:nvSpPr>
          <p:cNvPr id="13" name="Content Placeholder 2"/>
          <p:cNvSpPr txBox="1">
            <a:spLocks/>
          </p:cNvSpPr>
          <p:nvPr/>
        </p:nvSpPr>
        <p:spPr>
          <a:xfrm>
            <a:off x="7847011" y="4170381"/>
            <a:ext cx="3942701" cy="24482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797" indent="-342797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7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727" indent="-285664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657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99720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6783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3846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/>
              <a:t>y is the time taken for developing and deploying PQC standards</a:t>
            </a:r>
          </a:p>
          <a:p>
            <a:pPr lvl="1"/>
            <a:r>
              <a:rPr lang="en-US" dirty="0"/>
              <a:t>x is the time for “backward secrecy”</a:t>
            </a:r>
          </a:p>
          <a:p>
            <a:pPr lvl="1"/>
            <a:r>
              <a:rPr lang="en-US" dirty="0"/>
              <a:t>z is the time before quantum computers are available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361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2" y="624110"/>
            <a:ext cx="9522004" cy="1280890"/>
          </a:xfrm>
        </p:spPr>
        <p:txBody>
          <a:bodyPr>
            <a:normAutofit fontScale="90000"/>
          </a:bodyPr>
          <a:lstStyle/>
          <a:p>
            <a:r>
              <a:rPr lang="en-US" dirty="0"/>
              <a:t>Post-Quantum Cryptography Standardization – A big decision to move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7614" y="2057400"/>
            <a:ext cx="97536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Considering the time to develop/deploy PQC standards and the backward secrecy required for the information, it is the time to look into standardization</a:t>
            </a:r>
          </a:p>
          <a:p>
            <a:r>
              <a:rPr lang="en-US" dirty="0"/>
              <a:t>NIST sees its role as managing a process of achieving community consensus in a transparent and timely manner </a:t>
            </a:r>
          </a:p>
          <a:p>
            <a:r>
              <a:rPr lang="en-US" dirty="0"/>
              <a:t>NIST announced preliminary plan of developing PQC standards at </a:t>
            </a:r>
            <a:r>
              <a:rPr lang="en-US" dirty="0" err="1"/>
              <a:t>PQCrypto</a:t>
            </a:r>
            <a:r>
              <a:rPr lang="en-US" dirty="0"/>
              <a:t> 2016</a:t>
            </a:r>
          </a:p>
          <a:p>
            <a:pPr lvl="1"/>
            <a:r>
              <a:rPr lang="en-US" dirty="0"/>
              <a:t>The announcement received strong support from research community</a:t>
            </a:r>
          </a:p>
          <a:p>
            <a:r>
              <a:rPr lang="en-US" dirty="0"/>
              <a:t>NIST released draft of call for proposals in August 2016</a:t>
            </a:r>
          </a:p>
          <a:p>
            <a:pPr lvl="1"/>
            <a:r>
              <a:rPr lang="en-US" dirty="0"/>
              <a:t>Scope – public key signatures, encryption, key-exchange</a:t>
            </a:r>
          </a:p>
          <a:p>
            <a:pPr lvl="1"/>
            <a:r>
              <a:rPr lang="en-US" dirty="0"/>
              <a:t>Basic requirements for each function</a:t>
            </a:r>
          </a:p>
          <a:p>
            <a:pPr lvl="1"/>
            <a:r>
              <a:rPr lang="en-US" dirty="0"/>
              <a:t>Evaluation Criteria</a:t>
            </a:r>
          </a:p>
          <a:p>
            <a:pPr lvl="2"/>
            <a:r>
              <a:rPr lang="en-US" dirty="0"/>
              <a:t>Security: security models, target security strengths – classic and quantum</a:t>
            </a:r>
          </a:p>
          <a:p>
            <a:pPr lvl="2"/>
            <a:r>
              <a:rPr lang="en-US" dirty="0"/>
              <a:t>Performance: key sizes, computational efficiency, and flexibility</a:t>
            </a:r>
          </a:p>
          <a:p>
            <a:pPr lvl="1"/>
            <a:r>
              <a:rPr lang="en-US" dirty="0"/>
              <a:t>Plans for the Evaluation Process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413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0056" y="665115"/>
            <a:ext cx="8909366" cy="1280890"/>
          </a:xfrm>
        </p:spPr>
        <p:txBody>
          <a:bodyPr/>
          <a:lstStyle/>
          <a:p>
            <a:r>
              <a:rPr lang="en-US" dirty="0"/>
              <a:t>PQC Standardization Plan 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6270108"/>
              </p:ext>
            </p:extLst>
          </p:nvPr>
        </p:nvGraphicFramePr>
        <p:xfrm>
          <a:off x="1903412" y="1524000"/>
          <a:ext cx="9067802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72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Nov. 30,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Submission deadline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April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Workshop – Submitters’ presentations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3-5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Analysis phase</a:t>
                      </a:r>
                      <a:r>
                        <a:rPr lang="en-US" sz="1400" baseline="0" dirty="0"/>
                        <a:t> - NIST reports on findings and more workshops/conferences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2</a:t>
                      </a:r>
                      <a:r>
                        <a:rPr lang="en-US" sz="1400" baseline="0"/>
                        <a:t> years later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Draft standards available for public 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Content Placeholder 2"/>
          <p:cNvSpPr txBox="1">
            <a:spLocks/>
          </p:cNvSpPr>
          <p:nvPr/>
        </p:nvSpPr>
        <p:spPr>
          <a:xfrm>
            <a:off x="1827211" y="3886200"/>
            <a:ext cx="4727527" cy="2667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797" indent="-342797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7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727" indent="-285664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657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99720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6783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3846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NIST will post “complete and proper” submissions</a:t>
            </a:r>
          </a:p>
          <a:p>
            <a:r>
              <a:rPr lang="en-US" dirty="0"/>
              <a:t>NIST PQC Standardization Conference (with </a:t>
            </a:r>
            <a:r>
              <a:rPr lang="en-US" dirty="0" err="1"/>
              <a:t>PQCrypto</a:t>
            </a:r>
            <a:r>
              <a:rPr lang="en-US" dirty="0"/>
              <a:t>, Apr 2018)</a:t>
            </a:r>
          </a:p>
          <a:p>
            <a:r>
              <a:rPr lang="en-US" dirty="0"/>
              <a:t>Initial phase of evaluation (12-18 months)</a:t>
            </a:r>
          </a:p>
          <a:p>
            <a:pPr lvl="1"/>
            <a:r>
              <a:rPr lang="en-US" dirty="0"/>
              <a:t>Internal and public review</a:t>
            </a:r>
          </a:p>
          <a:p>
            <a:pPr lvl="1"/>
            <a:r>
              <a:rPr lang="en-US" dirty="0"/>
              <a:t>No modifications allowed</a:t>
            </a:r>
          </a:p>
          <a:p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554739" y="3962400"/>
            <a:ext cx="44196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797" indent="-342797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7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727" indent="-285664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657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99720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6783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3846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Narrowed pool will undergo a second round (12-18 months)</a:t>
            </a:r>
          </a:p>
          <a:p>
            <a:pPr lvl="1"/>
            <a:r>
              <a:rPr lang="en-US" dirty="0"/>
              <a:t>Second conference to be held</a:t>
            </a:r>
          </a:p>
          <a:p>
            <a:pPr lvl="1"/>
            <a:r>
              <a:rPr lang="en-US" dirty="0"/>
              <a:t>Minor changes allowed</a:t>
            </a:r>
          </a:p>
          <a:p>
            <a:r>
              <a:rPr lang="en-US" dirty="0"/>
              <a:t>Possible third round of evaluation, if needed</a:t>
            </a:r>
          </a:p>
          <a:p>
            <a:r>
              <a:rPr lang="en-US" dirty="0"/>
              <a:t>NIST will release reports on progress and selection rationale</a:t>
            </a:r>
          </a:p>
          <a:p>
            <a:r>
              <a:rPr lang="en-US" dirty="0"/>
              <a:t>The actual duration for each stage may change</a:t>
            </a:r>
          </a:p>
        </p:txBody>
      </p:sp>
    </p:spTree>
    <p:extLst>
      <p:ext uri="{BB962C8B-B14F-4D97-AF65-F5344CB8AC3E}">
        <p14:creationId xmlns:p14="http://schemas.microsoft.com/office/powerpoint/2010/main" val="1293636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731" y="533400"/>
            <a:ext cx="8909366" cy="1280890"/>
          </a:xfrm>
        </p:spPr>
        <p:txBody>
          <a:bodyPr/>
          <a:lstStyle/>
          <a:p>
            <a:r>
              <a:rPr lang="en-US" dirty="0"/>
              <a:t>The selection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7212" y="1814290"/>
            <a:ext cx="9674404" cy="4891310"/>
          </a:xfrm>
        </p:spPr>
        <p:txBody>
          <a:bodyPr>
            <a:normAutofit/>
          </a:bodyPr>
          <a:lstStyle/>
          <a:p>
            <a:r>
              <a:rPr lang="en-US" dirty="0"/>
              <a:t>Secure against both classical and quantum attacks</a:t>
            </a:r>
          </a:p>
          <a:p>
            <a:r>
              <a:rPr lang="en-US" dirty="0"/>
              <a:t>Performance - measured on various "classical" platforms</a:t>
            </a:r>
          </a:p>
          <a:p>
            <a:r>
              <a:rPr lang="en-US" dirty="0"/>
              <a:t>Other properties</a:t>
            </a:r>
          </a:p>
          <a:p>
            <a:pPr lvl="1"/>
            <a:r>
              <a:rPr lang="en-US" dirty="0"/>
              <a:t>Drop-in replacements - Compatibility with existing protocols and networks</a:t>
            </a:r>
          </a:p>
          <a:p>
            <a:pPr lvl="1"/>
            <a:r>
              <a:rPr lang="en-US" dirty="0"/>
              <a:t>Perfect forward secrecy</a:t>
            </a:r>
          </a:p>
          <a:p>
            <a:pPr lvl="1"/>
            <a:r>
              <a:rPr lang="en-US" dirty="0"/>
              <a:t>Resistance to side-channel attacks</a:t>
            </a:r>
          </a:p>
          <a:p>
            <a:pPr lvl="1"/>
            <a:r>
              <a:rPr lang="en-US" dirty="0"/>
              <a:t>Simplicity and flexibility</a:t>
            </a:r>
          </a:p>
          <a:p>
            <a:pPr lvl="1"/>
            <a:r>
              <a:rPr lang="en-US" dirty="0"/>
              <a:t>Misuse resistance, and </a:t>
            </a:r>
          </a:p>
          <a:p>
            <a:pPr lvl="1"/>
            <a:r>
              <a:rPr lang="en-US" dirty="0"/>
              <a:t>More</a:t>
            </a:r>
          </a:p>
        </p:txBody>
      </p:sp>
    </p:spTree>
    <p:extLst>
      <p:ext uri="{BB962C8B-B14F-4D97-AF65-F5344CB8AC3E}">
        <p14:creationId xmlns:p14="http://schemas.microsoft.com/office/powerpoint/2010/main" val="1482919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F8E20D4-3434-4DD1-9003-C2B9B485E90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2054</Words>
  <Application>Microsoft Office PowerPoint</Application>
  <PresentationFormat>Custom</PresentationFormat>
  <Paragraphs>228</Paragraphs>
  <Slides>20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Cambria Math</vt:lpstr>
      <vt:lpstr>Century Gothic</vt:lpstr>
      <vt:lpstr>Wingdings 3</vt:lpstr>
      <vt:lpstr>Wisp</vt:lpstr>
      <vt:lpstr>Post-Quantum Cryptography and NIST Standardization </vt:lpstr>
      <vt:lpstr>Background</vt:lpstr>
      <vt:lpstr>What we have done so far –  The first mile in a long journey</vt:lpstr>
      <vt:lpstr>NIST PQC team – The most significant in the first mile</vt:lpstr>
      <vt:lpstr>Post-Quantum Cryptography- What has been in the standards and research? </vt:lpstr>
      <vt:lpstr>Post-Quantum Cryptography Standardization – Is it too early? </vt:lpstr>
      <vt:lpstr>Post-Quantum Cryptography Standardization – A big decision to move forward</vt:lpstr>
      <vt:lpstr>PQC Standardization Plan  </vt:lpstr>
      <vt:lpstr>The selection criteria</vt:lpstr>
      <vt:lpstr>Complexities of PQC Standardization</vt:lpstr>
      <vt:lpstr>Security Notions</vt:lpstr>
      <vt:lpstr>Quantum Security – How to assess the Strength?</vt:lpstr>
      <vt:lpstr>Quantum Security Strength Categories </vt:lpstr>
      <vt:lpstr>Challenges</vt:lpstr>
      <vt:lpstr>Cost and Performance</vt:lpstr>
      <vt:lpstr>Drop-in Replacements</vt:lpstr>
      <vt:lpstr>Transition and Migration</vt:lpstr>
      <vt:lpstr>Hybrid Mode</vt:lpstr>
      <vt:lpstr>Interaction with Standards Organizations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2016-11-08T17:19:05Z</dcterms:created>
  <dcterms:modified xsi:type="dcterms:W3CDTF">2017-01-31T20:21:18Z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TC028048679991</vt:lpwstr>
  </property>
</Properties>
</file>